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5143500" cx="9144000"/>
  <p:notesSz cx="6858000" cy="9144000"/>
  <p:embeddedFontLst>
    <p:embeddedFont>
      <p:font typeface="Montserrat"/>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Lato-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Lato-italic.fntdata"/><Relationship Id="rId16" Type="http://schemas.openxmlformats.org/officeDocument/2006/relationships/slide" Target="slides/slide12.xml"/><Relationship Id="rId38" Type="http://schemas.openxmlformats.org/officeDocument/2006/relationships/font" Target="fonts/La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Hi, my name is jeff and was put in charge of software. Going into this project, being told I was going to do software, I imagined I was going to be writing some code. </a:t>
            </a:r>
            <a:r>
              <a:rPr lang="en"/>
              <a:t>That's</a:t>
            </a:r>
            <a:r>
              <a:rPr lang="en"/>
              <a:t> not how it went though, the team was advised early on that programming a drone just to fly from scratch would take too long and take away from the actual goal of the project to create a quadcopter capable of automation. Taking the </a:t>
            </a:r>
            <a:r>
              <a:rPr lang="en"/>
              <a:t>recommendation</a:t>
            </a:r>
            <a:r>
              <a:rPr lang="en"/>
              <a:t> of our instructor, Dr Frank, it was decided that the program called Mission Planner would be the brains of our project.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initial setup wizard is just the very beginning of settings we can configure. There are hundreds of different parameters we can edit to get the drone to behave exactly how we want. An example is that to arm the drone, a certain set of requirements need to met unless you go into the parameter list and tell it to ignore those requirements. Its specific enough that you can tell ti to ignore 1, 2, or all of the requirements before arming.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Mission planner comes with access to google maps and will show the drones gps position. It also has a color code showing where you can legally fly the drone. Youll see that our campus, GCC, has a yellow tinge and that means it is possible that flying a drone here is </a:t>
            </a:r>
            <a:r>
              <a:rPr lang="en"/>
              <a:t>prohibited</a:t>
            </a:r>
            <a:r>
              <a:rPr lang="en"/>
              <a:t>. If you are too close to an airport, a hospital, or any other place with a helicopter landing pad it will show the area being highlighted in red. This shows that it is not legal to fly your drone in area.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Youll see here that we can get quite a bit of detail from the map, here we see the individual cars parked in our schools parking lot. The field shown here is where we practiced flying or drone.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We really wanted to do a demonstration of our drone while the ANSR helpers were filling the balloon. What we found out was that unless loaded ahead of time, its hard to get the map zoomed in enough to plan a flight with out internet.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is the detail that would of let us judge distances better so we could properly plan the flight. Youll see from the previous map that this one had a lot more detail. Infact when we were trying to plot the drones course on site, the map we had access to didnt even show a tower that was in the field.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Finally we come to the interface for adding waypoints for the automated flight. Youll see the little green quadcoptor icon and how it shows its position and even which direction its facing.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Planning the way points take a little planning, if you are launching from a landed position your first waypoint needs to be a take off command. Once it takes off it will go to each waypoint in numerical order until you tell it to land. Youll see here that it takes off, then goes to waypoint 2, 3, 4, and finally lands at 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t>Build a drone for campus public safety that can follow a predetermined path and change to manual mode on demand</a:t>
            </a:r>
            <a:endParaRPr/>
          </a:p>
          <a:p>
            <a:pPr indent="-298450" lvl="0" marL="457200" rtl="0">
              <a:spcBef>
                <a:spcPts val="0"/>
              </a:spcBef>
              <a:spcAft>
                <a:spcPts val="0"/>
              </a:spcAft>
              <a:buSzPts val="1100"/>
              <a:buChar char="●"/>
            </a:pPr>
            <a:r>
              <a:rPr lang="en"/>
              <a:t>The drone can transmit video and information to a ground station</a:t>
            </a:r>
            <a:endParaRPr/>
          </a:p>
          <a:p>
            <a:pPr indent="-298450" lvl="0" marL="457200" rtl="0">
              <a:spcBef>
                <a:spcPts val="0"/>
              </a:spcBef>
              <a:spcAft>
                <a:spcPts val="0"/>
              </a:spcAft>
              <a:buSzPts val="1100"/>
              <a:buChar char="●"/>
            </a:pPr>
            <a:r>
              <a:rPr lang="en"/>
              <a:t>Can have at least 10 minutes of flight  </a:t>
            </a:r>
            <a:endParaRPr/>
          </a:p>
          <a:p>
            <a:pPr indent="-298450" lvl="0" marL="457200" rtl="0">
              <a:spcBef>
                <a:spcPts val="0"/>
              </a:spcBef>
              <a:spcAft>
                <a:spcPts val="0"/>
              </a:spcAft>
              <a:buSzPts val="1100"/>
              <a:buChar char="●"/>
            </a:pPr>
            <a:r>
              <a:rPr lang="en"/>
              <a:t>Has a range of at least 200 meters from the user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a:t>There were several problems in the first design of the drone</a:t>
            </a:r>
            <a:endParaRPr/>
          </a:p>
          <a:p>
            <a:pPr indent="-298450" lvl="1" marL="914400" rtl="0">
              <a:spcBef>
                <a:spcPts val="0"/>
              </a:spcBef>
              <a:spcAft>
                <a:spcPts val="0"/>
              </a:spcAft>
              <a:buSzPts val="1100"/>
              <a:buChar char="○"/>
            </a:pPr>
            <a:r>
              <a:rPr lang="en"/>
              <a:t>The ESCs were not set up in the correct order so the drone always flipped</a:t>
            </a:r>
            <a:endParaRPr/>
          </a:p>
          <a:p>
            <a:pPr indent="-298450" lvl="1" marL="914400" rtl="0">
              <a:spcBef>
                <a:spcPts val="0"/>
              </a:spcBef>
              <a:spcAft>
                <a:spcPts val="0"/>
              </a:spcAft>
              <a:buSzPts val="1100"/>
              <a:buChar char="○"/>
            </a:pPr>
            <a:r>
              <a:rPr lang="en"/>
              <a:t>The ESCs were faulty as well, new batch had to be ordered</a:t>
            </a:r>
            <a:endParaRPr/>
          </a:p>
          <a:p>
            <a:pPr indent="-298450" lvl="1" marL="914400" rtl="0">
              <a:spcBef>
                <a:spcPts val="0"/>
              </a:spcBef>
              <a:spcAft>
                <a:spcPts val="0"/>
              </a:spcAft>
              <a:buSzPts val="1100"/>
              <a:buChar char="○"/>
            </a:pPr>
            <a:r>
              <a:rPr lang="en"/>
              <a:t>There was interference with the drone</a:t>
            </a:r>
            <a:endParaRPr/>
          </a:p>
          <a:p>
            <a:pPr indent="-298450" lvl="1" marL="914400" rtl="0">
              <a:spcBef>
                <a:spcPts val="0"/>
              </a:spcBef>
              <a:spcAft>
                <a:spcPts val="0"/>
              </a:spcAft>
              <a:buSzPts val="1100"/>
              <a:buChar char="○"/>
            </a:pPr>
            <a:r>
              <a:rPr lang="en"/>
              <a:t>It wobbled in the air</a:t>
            </a:r>
            <a:endParaRPr/>
          </a:p>
          <a:p>
            <a:pPr indent="-298450" lvl="0" marL="457200" rtl="0">
              <a:spcBef>
                <a:spcPts val="0"/>
              </a:spcBef>
              <a:spcAft>
                <a:spcPts val="0"/>
              </a:spcAft>
              <a:buSzPts val="1100"/>
              <a:buChar char="●"/>
            </a:pPr>
            <a:r>
              <a:rPr lang="en"/>
              <a:t>We used an oscilloscope to see the problems with the Pulse-Width Modulation(PWM)</a:t>
            </a:r>
            <a:endParaRPr/>
          </a:p>
          <a:p>
            <a:pPr indent="-298450" lvl="0" marL="457200" rtl="0">
              <a:spcBef>
                <a:spcPts val="0"/>
              </a:spcBef>
              <a:spcAft>
                <a:spcPts val="0"/>
              </a:spcAft>
              <a:buSzPts val="1100"/>
              <a:buChar char="●"/>
            </a:pPr>
            <a:r>
              <a:rPr lang="en"/>
              <a:t>The connections on the board caused interference which caused all these problems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spcFirstLastPara="1" rIns="91425" wrap="square" tIns="91425"/>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8.jpg"/><Relationship Id="rId5"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drive.google.com/file/d/1mK0bHqZqb3dFdB7WlDILoFP4p450qXEr/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ctrTitle"/>
          </p:nvPr>
        </p:nvSpPr>
        <p:spPr>
          <a:xfrm>
            <a:off x="3486425" y="1578400"/>
            <a:ext cx="5278800" cy="1578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000"/>
              <a:t>Autonomous </a:t>
            </a:r>
            <a:endParaRPr sz="3000"/>
          </a:p>
          <a:p>
            <a:pPr indent="0" lvl="0" marL="0">
              <a:spcBef>
                <a:spcPts val="0"/>
              </a:spcBef>
              <a:spcAft>
                <a:spcPts val="0"/>
              </a:spcAft>
              <a:buNone/>
            </a:pPr>
            <a:r>
              <a:rPr lang="en" sz="3000"/>
              <a:t>Unmanned Aerial Systems</a:t>
            </a:r>
            <a:endParaRPr sz="3000"/>
          </a:p>
        </p:txBody>
      </p:sp>
      <p:sp>
        <p:nvSpPr>
          <p:cNvPr id="135" name="Shape 135"/>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Noel Rojas, Stephen Bakle, Nicholas Blum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Shape 190"/>
          <p:cNvPicPr preferRelativeResize="0"/>
          <p:nvPr/>
        </p:nvPicPr>
        <p:blipFill>
          <a:blip r:embed="rId3">
            <a:alphaModFix/>
          </a:blip>
          <a:stretch>
            <a:fillRect/>
          </a:stretch>
        </p:blipFill>
        <p:spPr>
          <a:xfrm>
            <a:off x="152400" y="152400"/>
            <a:ext cx="2721770" cy="4838702"/>
          </a:xfrm>
          <a:prstGeom prst="rect">
            <a:avLst/>
          </a:prstGeom>
          <a:noFill/>
          <a:ln>
            <a:noFill/>
          </a:ln>
        </p:spPr>
      </p:pic>
      <p:pic>
        <p:nvPicPr>
          <p:cNvPr id="191" name="Shape 191"/>
          <p:cNvPicPr preferRelativeResize="0"/>
          <p:nvPr/>
        </p:nvPicPr>
        <p:blipFill>
          <a:blip r:embed="rId4">
            <a:alphaModFix/>
          </a:blip>
          <a:stretch>
            <a:fillRect/>
          </a:stretch>
        </p:blipFill>
        <p:spPr>
          <a:xfrm>
            <a:off x="2874170" y="152400"/>
            <a:ext cx="5965030" cy="3355330"/>
          </a:xfrm>
          <a:prstGeom prst="rect">
            <a:avLst/>
          </a:prstGeom>
          <a:noFill/>
          <a:ln>
            <a:noFill/>
          </a:ln>
        </p:spPr>
      </p:pic>
      <p:pic>
        <p:nvPicPr>
          <p:cNvPr id="192" name="Shape 192"/>
          <p:cNvPicPr preferRelativeResize="0"/>
          <p:nvPr/>
        </p:nvPicPr>
        <p:blipFill rotWithShape="1">
          <a:blip r:embed="rId5">
            <a:alphaModFix/>
          </a:blip>
          <a:srcRect b="22374" l="0" r="0" t="33417"/>
          <a:stretch/>
        </p:blipFill>
        <p:spPr>
          <a:xfrm>
            <a:off x="2874175" y="3507725"/>
            <a:ext cx="5965025" cy="14833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Noel Rojas</a:t>
            </a:r>
            <a:endParaRPr/>
          </a:p>
          <a:p>
            <a:pPr indent="0" lvl="0" marL="0">
              <a:spcBef>
                <a:spcPts val="0"/>
              </a:spcBef>
              <a:spcAft>
                <a:spcPts val="0"/>
              </a:spcAft>
              <a:buNone/>
            </a:pPr>
            <a:r>
              <a:rPr lang="en"/>
              <a:t>Telemetry</a:t>
            </a:r>
            <a:r>
              <a:rPr lang="en"/>
              <a:t> and Transmission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How it works</a:t>
            </a:r>
            <a:endParaRPr/>
          </a:p>
        </p:txBody>
      </p:sp>
      <p:sp>
        <p:nvSpPr>
          <p:cNvPr id="203" name="Shape 203"/>
          <p:cNvSpPr txBox="1"/>
          <p:nvPr>
            <p:ph idx="1" type="body"/>
          </p:nvPr>
        </p:nvSpPr>
        <p:spPr>
          <a:xfrm>
            <a:off x="1297500" y="1497275"/>
            <a:ext cx="3016200" cy="29814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Char char="●"/>
            </a:pPr>
            <a:r>
              <a:rPr lang="en"/>
              <a:t>Transmitter creates EM waves in the Radio Spectrum</a:t>
            </a:r>
            <a:endParaRPr/>
          </a:p>
          <a:p>
            <a:pPr indent="-311150" lvl="0" marL="457200" rtl="0">
              <a:spcBef>
                <a:spcPts val="0"/>
              </a:spcBef>
              <a:spcAft>
                <a:spcPts val="0"/>
              </a:spcAft>
              <a:buSzPts val="1300"/>
              <a:buChar char="●"/>
            </a:pPr>
            <a:r>
              <a:rPr lang="en"/>
              <a:t>EM waves have their frequencies that determine their range</a:t>
            </a:r>
            <a:endParaRPr/>
          </a:p>
          <a:p>
            <a:pPr indent="-298450" lvl="1" marL="914400" rtl="0">
              <a:spcBef>
                <a:spcPts val="0"/>
              </a:spcBef>
              <a:spcAft>
                <a:spcPts val="0"/>
              </a:spcAft>
              <a:buSzPts val="1100"/>
              <a:buChar char="○"/>
            </a:pPr>
            <a:r>
              <a:rPr lang="en"/>
              <a:t>Radio Transmitter is in 2.4Ghz range</a:t>
            </a:r>
            <a:endParaRPr/>
          </a:p>
          <a:p>
            <a:pPr indent="-298450" lvl="1" marL="914400" rtl="0">
              <a:spcBef>
                <a:spcPts val="0"/>
              </a:spcBef>
              <a:spcAft>
                <a:spcPts val="0"/>
              </a:spcAft>
              <a:buSzPts val="1100"/>
              <a:buChar char="○"/>
            </a:pPr>
            <a:r>
              <a:rPr lang="en"/>
              <a:t>Longer the Wavelength, the longer the range</a:t>
            </a:r>
            <a:endParaRPr/>
          </a:p>
          <a:p>
            <a:pPr indent="-311150" lvl="0" marL="457200" rtl="0">
              <a:spcBef>
                <a:spcPts val="0"/>
              </a:spcBef>
              <a:spcAft>
                <a:spcPts val="0"/>
              </a:spcAft>
              <a:buSzPts val="1300"/>
              <a:buChar char="●"/>
            </a:pPr>
            <a:r>
              <a:rPr lang="en"/>
              <a:t>The receiver converts the analog signal into a digital signal that the flight controller understands</a:t>
            </a:r>
            <a:endParaRPr/>
          </a:p>
          <a:p>
            <a:pPr indent="0" lvl="0" marL="0">
              <a:spcBef>
                <a:spcPts val="1600"/>
              </a:spcBef>
              <a:spcAft>
                <a:spcPts val="1600"/>
              </a:spcAft>
              <a:buNone/>
            </a:pPr>
            <a:r>
              <a:t/>
            </a:r>
            <a:endParaRPr/>
          </a:p>
        </p:txBody>
      </p:sp>
      <p:pic>
        <p:nvPicPr>
          <p:cNvPr descr="Image result for radio frequency bands" id="204" name="Shape 204"/>
          <p:cNvPicPr preferRelativeResize="0"/>
          <p:nvPr/>
        </p:nvPicPr>
        <p:blipFill>
          <a:blip r:embed="rId3">
            <a:alphaModFix/>
          </a:blip>
          <a:stretch>
            <a:fillRect/>
          </a:stretch>
        </p:blipFill>
        <p:spPr>
          <a:xfrm>
            <a:off x="4643275" y="224425"/>
            <a:ext cx="4040376" cy="2367200"/>
          </a:xfrm>
          <a:prstGeom prst="rect">
            <a:avLst/>
          </a:prstGeom>
          <a:noFill/>
          <a:ln>
            <a:noFill/>
          </a:ln>
        </p:spPr>
      </p:pic>
      <p:pic>
        <p:nvPicPr>
          <p:cNvPr descr="Image result for radio wave to ppm " id="205" name="Shape 205"/>
          <p:cNvPicPr preferRelativeResize="0"/>
          <p:nvPr/>
        </p:nvPicPr>
        <p:blipFill>
          <a:blip r:embed="rId4">
            <a:alphaModFix/>
          </a:blip>
          <a:stretch>
            <a:fillRect/>
          </a:stretch>
        </p:blipFill>
        <p:spPr>
          <a:xfrm>
            <a:off x="4643275" y="2770750"/>
            <a:ext cx="4040375" cy="2077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descr="Image result for turnigy 9x to pixhawk" id="210" name="Shape 210"/>
          <p:cNvPicPr preferRelativeResize="0"/>
          <p:nvPr/>
        </p:nvPicPr>
        <p:blipFill>
          <a:blip r:embed="rId3">
            <a:alphaModFix/>
          </a:blip>
          <a:stretch>
            <a:fillRect/>
          </a:stretch>
        </p:blipFill>
        <p:spPr>
          <a:xfrm>
            <a:off x="1198763" y="212450"/>
            <a:ext cx="6746469"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Setting up the Controller</a:t>
            </a:r>
            <a:endParaRPr/>
          </a:p>
        </p:txBody>
      </p:sp>
      <p:sp>
        <p:nvSpPr>
          <p:cNvPr id="216" name="Shape 216"/>
          <p:cNvSpPr txBox="1"/>
          <p:nvPr>
            <p:ph idx="1" type="body"/>
          </p:nvPr>
        </p:nvSpPr>
        <p:spPr>
          <a:xfrm>
            <a:off x="1187425" y="1567550"/>
            <a:ext cx="3525900" cy="29112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Char char="●"/>
            </a:pPr>
            <a:r>
              <a:rPr lang="en"/>
              <a:t>GOAL - To set up various flight modes</a:t>
            </a:r>
            <a:endParaRPr/>
          </a:p>
          <a:p>
            <a:pPr indent="-311150" lvl="0" marL="457200" rtl="0">
              <a:spcBef>
                <a:spcPts val="0"/>
              </a:spcBef>
              <a:spcAft>
                <a:spcPts val="0"/>
              </a:spcAft>
              <a:buSzPts val="1300"/>
              <a:buChar char="●"/>
            </a:pPr>
            <a:r>
              <a:rPr lang="en"/>
              <a:t>Difficult</a:t>
            </a:r>
            <a:endParaRPr/>
          </a:p>
          <a:p>
            <a:pPr indent="-311150" lvl="0" marL="457200" rtl="0">
              <a:spcBef>
                <a:spcPts val="0"/>
              </a:spcBef>
              <a:spcAft>
                <a:spcPts val="0"/>
              </a:spcAft>
              <a:buSzPts val="1300"/>
              <a:buChar char="●"/>
            </a:pPr>
            <a:r>
              <a:rPr lang="en"/>
              <a:t>Different settings for every drone</a:t>
            </a:r>
            <a:endParaRPr/>
          </a:p>
          <a:p>
            <a:pPr indent="-311150" lvl="0" marL="457200" rtl="0">
              <a:spcBef>
                <a:spcPts val="0"/>
              </a:spcBef>
              <a:spcAft>
                <a:spcPts val="0"/>
              </a:spcAft>
              <a:buSzPts val="1300"/>
              <a:buChar char="●"/>
            </a:pPr>
            <a:r>
              <a:rPr lang="en"/>
              <a:t>The videos on youtube are outdated</a:t>
            </a:r>
            <a:endParaRPr/>
          </a:p>
          <a:p>
            <a:pPr indent="-311150" lvl="0" marL="457200" rtl="0">
              <a:spcBef>
                <a:spcPts val="0"/>
              </a:spcBef>
              <a:spcAft>
                <a:spcPts val="0"/>
              </a:spcAft>
              <a:buSzPts val="1300"/>
              <a:buChar char="●"/>
            </a:pPr>
            <a:r>
              <a:rPr lang="en"/>
              <a:t>Transmitters connected to  Pixhawk flight controllers </a:t>
            </a:r>
            <a:endParaRPr/>
          </a:p>
          <a:p>
            <a:pPr indent="-311150" lvl="0" marL="457200" rtl="0">
              <a:spcBef>
                <a:spcPts val="0"/>
              </a:spcBef>
              <a:spcAft>
                <a:spcPts val="0"/>
              </a:spcAft>
              <a:buSzPts val="1300"/>
              <a:buChar char="●"/>
            </a:pPr>
            <a:r>
              <a:rPr lang="en"/>
              <a:t>Each transmitter has different firmware</a:t>
            </a:r>
            <a:endParaRPr/>
          </a:p>
        </p:txBody>
      </p:sp>
      <p:pic>
        <p:nvPicPr>
          <p:cNvPr descr="Image result for turnigy 9x" id="217" name="Shape 217"/>
          <p:cNvPicPr preferRelativeResize="0"/>
          <p:nvPr/>
        </p:nvPicPr>
        <p:blipFill>
          <a:blip r:embed="rId3">
            <a:alphaModFix/>
          </a:blip>
          <a:stretch>
            <a:fillRect/>
          </a:stretch>
        </p:blipFill>
        <p:spPr>
          <a:xfrm>
            <a:off x="4825700" y="1307850"/>
            <a:ext cx="4015800" cy="267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Shape 2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Mission Planner - Main Channels</a:t>
            </a:r>
            <a:endParaRPr/>
          </a:p>
        </p:txBody>
      </p:sp>
      <p:pic>
        <p:nvPicPr>
          <p:cNvPr descr="Related image" id="223" name="Shape 223"/>
          <p:cNvPicPr preferRelativeResize="0"/>
          <p:nvPr/>
        </p:nvPicPr>
        <p:blipFill rotWithShape="1">
          <a:blip r:embed="rId3">
            <a:alphaModFix/>
          </a:blip>
          <a:srcRect b="0" l="24009" r="5123" t="17877"/>
          <a:stretch/>
        </p:blipFill>
        <p:spPr>
          <a:xfrm>
            <a:off x="2043588" y="1157874"/>
            <a:ext cx="5056824" cy="3292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descr="Image result for turnigy 9x" id="228" name="Shape 228"/>
          <p:cNvPicPr preferRelativeResize="0"/>
          <p:nvPr/>
        </p:nvPicPr>
        <p:blipFill rotWithShape="1">
          <a:blip r:embed="rId3">
            <a:alphaModFix/>
          </a:blip>
          <a:srcRect b="80196" l="5159" r="1364" t="0"/>
          <a:stretch/>
        </p:blipFill>
        <p:spPr>
          <a:xfrm>
            <a:off x="1339800" y="792950"/>
            <a:ext cx="6464400" cy="958225"/>
          </a:xfrm>
          <a:prstGeom prst="rect">
            <a:avLst/>
          </a:prstGeom>
          <a:noFill/>
          <a:ln>
            <a:noFill/>
          </a:ln>
        </p:spPr>
      </p:pic>
      <p:sp>
        <p:nvSpPr>
          <p:cNvPr id="229" name="Shape 229"/>
          <p:cNvSpPr txBox="1"/>
          <p:nvPr>
            <p:ph idx="4294967295" type="title"/>
          </p:nvPr>
        </p:nvSpPr>
        <p:spPr>
          <a:xfrm>
            <a:off x="1052550" y="139025"/>
            <a:ext cx="7038900" cy="914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Main Channel</a:t>
            </a:r>
            <a:endParaRPr/>
          </a:p>
        </p:txBody>
      </p:sp>
      <p:sp>
        <p:nvSpPr>
          <p:cNvPr id="230" name="Shape 230"/>
          <p:cNvSpPr txBox="1"/>
          <p:nvPr>
            <p:ph idx="4294967295" type="title"/>
          </p:nvPr>
        </p:nvSpPr>
        <p:spPr>
          <a:xfrm>
            <a:off x="1052550" y="1751175"/>
            <a:ext cx="7038900" cy="570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Sub Channel</a:t>
            </a:r>
            <a:endParaRPr/>
          </a:p>
        </p:txBody>
      </p:sp>
      <p:pic>
        <p:nvPicPr>
          <p:cNvPr descr="Image result for Turnigy 9x aux channel" id="231" name="Shape 231"/>
          <p:cNvPicPr preferRelativeResize="0"/>
          <p:nvPr/>
        </p:nvPicPr>
        <p:blipFill>
          <a:blip r:embed="rId4">
            <a:alphaModFix/>
          </a:blip>
          <a:stretch>
            <a:fillRect/>
          </a:stretch>
        </p:blipFill>
        <p:spPr>
          <a:xfrm>
            <a:off x="2641800" y="2280500"/>
            <a:ext cx="3581899" cy="286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Configuring Flight Modes</a:t>
            </a:r>
            <a:endParaRPr/>
          </a:p>
        </p:txBody>
      </p:sp>
      <p:pic>
        <p:nvPicPr>
          <p:cNvPr descr="Related image" id="237" name="Shape 237"/>
          <p:cNvPicPr preferRelativeResize="0"/>
          <p:nvPr/>
        </p:nvPicPr>
        <p:blipFill rotWithShape="1">
          <a:blip r:embed="rId3">
            <a:alphaModFix/>
          </a:blip>
          <a:srcRect b="0" l="17635" r="37307" t="25849"/>
          <a:stretch/>
        </p:blipFill>
        <p:spPr>
          <a:xfrm>
            <a:off x="239000" y="1601075"/>
            <a:ext cx="4964551" cy="3187650"/>
          </a:xfrm>
          <a:prstGeom prst="rect">
            <a:avLst/>
          </a:prstGeom>
          <a:noFill/>
          <a:ln>
            <a:noFill/>
          </a:ln>
        </p:spPr>
      </p:pic>
      <p:pic>
        <p:nvPicPr>
          <p:cNvPr descr="Related image" id="238" name="Shape 238"/>
          <p:cNvPicPr preferRelativeResize="0"/>
          <p:nvPr/>
        </p:nvPicPr>
        <p:blipFill rotWithShape="1">
          <a:blip r:embed="rId4">
            <a:alphaModFix/>
          </a:blip>
          <a:srcRect b="14744" l="19202" r="18022" t="27948"/>
          <a:stretch/>
        </p:blipFill>
        <p:spPr>
          <a:xfrm>
            <a:off x="5203550" y="2151475"/>
            <a:ext cx="3647724" cy="1871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Problems - Radio</a:t>
            </a:r>
            <a:endParaRPr/>
          </a:p>
        </p:txBody>
      </p:sp>
      <p:sp>
        <p:nvSpPr>
          <p:cNvPr id="244" name="Shape 244"/>
          <p:cNvSpPr txBox="1"/>
          <p:nvPr>
            <p:ph idx="1" type="body"/>
          </p:nvPr>
        </p:nvSpPr>
        <p:spPr>
          <a:xfrm>
            <a:off x="1107375" y="1567550"/>
            <a:ext cx="3735900" cy="29112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Char char="●"/>
            </a:pPr>
            <a:r>
              <a:rPr lang="en"/>
              <a:t>It took a week of observations and trial and error</a:t>
            </a:r>
            <a:endParaRPr/>
          </a:p>
          <a:p>
            <a:pPr indent="-311150" lvl="0" marL="457200" rtl="0">
              <a:spcBef>
                <a:spcPts val="0"/>
              </a:spcBef>
              <a:spcAft>
                <a:spcPts val="0"/>
              </a:spcAft>
              <a:buSzPts val="1300"/>
              <a:buChar char="●"/>
            </a:pPr>
            <a:r>
              <a:rPr lang="en"/>
              <a:t>Changes seemed right on software but there were problems with </a:t>
            </a:r>
            <a:endParaRPr/>
          </a:p>
          <a:p>
            <a:pPr indent="-311150" lvl="0" marL="457200" marR="0" rtl="0" algn="l">
              <a:lnSpc>
                <a:spcPct val="115000"/>
              </a:lnSpc>
              <a:spcBef>
                <a:spcPts val="0"/>
              </a:spcBef>
              <a:spcAft>
                <a:spcPts val="0"/>
              </a:spcAft>
              <a:buClr>
                <a:schemeClr val="lt1"/>
              </a:buClr>
              <a:buSzPts val="1300"/>
              <a:buFont typeface="Lato"/>
              <a:buChar char="●"/>
            </a:pPr>
            <a:r>
              <a:rPr lang="en"/>
              <a:t>Internet recommendation was to open the transmitter and modify the hardware</a:t>
            </a:r>
            <a:endParaRPr/>
          </a:p>
          <a:p>
            <a:pPr indent="-311150" lvl="0" marL="457200" rtl="0">
              <a:spcBef>
                <a:spcPts val="0"/>
              </a:spcBef>
              <a:spcAft>
                <a:spcPts val="0"/>
              </a:spcAft>
              <a:buSzPts val="1300"/>
              <a:buChar char="●"/>
            </a:pPr>
            <a:r>
              <a:rPr lang="en"/>
              <a:t>Easier solution is to swap the bands</a:t>
            </a:r>
            <a:endParaRPr/>
          </a:p>
          <a:p>
            <a:pPr indent="-298450" lvl="1" marL="914400">
              <a:spcBef>
                <a:spcPts val="0"/>
              </a:spcBef>
              <a:spcAft>
                <a:spcPts val="0"/>
              </a:spcAft>
              <a:buSzPts val="1100"/>
              <a:buChar char="○"/>
            </a:pPr>
            <a:r>
              <a:rPr lang="en"/>
              <a:t>WORKED!!!</a:t>
            </a:r>
            <a:endParaRPr/>
          </a:p>
        </p:txBody>
      </p:sp>
      <p:pic>
        <p:nvPicPr>
          <p:cNvPr descr="Image result for turnigy 9x receiver connections" id="245" name="Shape 245"/>
          <p:cNvPicPr preferRelativeResize="0"/>
          <p:nvPr/>
        </p:nvPicPr>
        <p:blipFill rotWithShape="1">
          <a:blip r:embed="rId3">
            <a:alphaModFix/>
          </a:blip>
          <a:srcRect b="27413" l="14397" r="27404" t="20260"/>
          <a:stretch/>
        </p:blipFill>
        <p:spPr>
          <a:xfrm>
            <a:off x="4843275" y="1671800"/>
            <a:ext cx="3882675" cy="242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Stephen Bakle</a:t>
            </a:r>
            <a:endParaRPr/>
          </a:p>
          <a:p>
            <a:pPr indent="0" lvl="0" marL="0" rtl="0">
              <a:spcBef>
                <a:spcPts val="0"/>
              </a:spcBef>
              <a:spcAft>
                <a:spcPts val="0"/>
              </a:spcAft>
              <a:buNone/>
            </a:pPr>
            <a:r>
              <a:rPr lang="en"/>
              <a:t>Software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Shape 140"/>
          <p:cNvSpPr txBox="1"/>
          <p:nvPr>
            <p:ph type="title"/>
          </p:nvPr>
        </p:nvSpPr>
        <p:spPr>
          <a:xfrm>
            <a:off x="823850" y="866775"/>
            <a:ext cx="5699400" cy="3521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Nicholas Blum</a:t>
            </a:r>
            <a:endParaRPr/>
          </a:p>
          <a:p>
            <a:pPr indent="0" lvl="0" marL="0" rtl="0">
              <a:spcBef>
                <a:spcPts val="0"/>
              </a:spcBef>
              <a:spcAft>
                <a:spcPts val="0"/>
              </a:spcAft>
              <a:buNone/>
            </a:pPr>
            <a:r>
              <a:rPr lang="en"/>
              <a:t>Mechanical and Hardware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Shape 25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P.I.D.</a:t>
            </a:r>
            <a:endParaRPr/>
          </a:p>
        </p:txBody>
      </p:sp>
      <p:pic>
        <p:nvPicPr>
          <p:cNvPr id="256" name="Shape 256"/>
          <p:cNvPicPr preferRelativeResize="0"/>
          <p:nvPr/>
        </p:nvPicPr>
        <p:blipFill rotWithShape="1">
          <a:blip r:embed="rId3">
            <a:alphaModFix/>
          </a:blip>
          <a:srcRect b="56491" l="8935" r="69465" t="7654"/>
          <a:stretch/>
        </p:blipFill>
        <p:spPr>
          <a:xfrm>
            <a:off x="3258041" y="1567550"/>
            <a:ext cx="3117806" cy="2911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Parameters</a:t>
            </a:r>
            <a:endParaRPr/>
          </a:p>
        </p:txBody>
      </p:sp>
      <p:pic>
        <p:nvPicPr>
          <p:cNvPr id="262" name="Shape 262"/>
          <p:cNvPicPr preferRelativeResize="0"/>
          <p:nvPr/>
        </p:nvPicPr>
        <p:blipFill rotWithShape="1">
          <a:blip r:embed="rId3">
            <a:alphaModFix/>
          </a:blip>
          <a:srcRect b="3866" l="8932" r="561" t="7653"/>
          <a:stretch/>
        </p:blipFill>
        <p:spPr>
          <a:xfrm>
            <a:off x="1490675" y="1414425"/>
            <a:ext cx="6652550" cy="3657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Flight Map</a:t>
            </a:r>
            <a:endParaRPr/>
          </a:p>
        </p:txBody>
      </p:sp>
      <p:pic>
        <p:nvPicPr>
          <p:cNvPr id="268" name="Shape 268"/>
          <p:cNvPicPr preferRelativeResize="0"/>
          <p:nvPr/>
        </p:nvPicPr>
        <p:blipFill rotWithShape="1">
          <a:blip r:embed="rId3">
            <a:alphaModFix/>
          </a:blip>
          <a:srcRect b="3866" l="18566" r="0" t="7653"/>
          <a:stretch/>
        </p:blipFill>
        <p:spPr>
          <a:xfrm>
            <a:off x="1879000" y="1595950"/>
            <a:ext cx="5385998" cy="3291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Shape 27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Flight Map</a:t>
            </a:r>
            <a:endParaRPr/>
          </a:p>
        </p:txBody>
      </p:sp>
      <p:pic>
        <p:nvPicPr>
          <p:cNvPr id="274" name="Shape 274"/>
          <p:cNvPicPr preferRelativeResize="0"/>
          <p:nvPr/>
        </p:nvPicPr>
        <p:blipFill rotWithShape="1">
          <a:blip r:embed="rId3">
            <a:alphaModFix/>
          </a:blip>
          <a:srcRect b="4556" l="18956" r="0" t="7655"/>
          <a:stretch/>
        </p:blipFill>
        <p:spPr>
          <a:xfrm>
            <a:off x="1934887" y="1553350"/>
            <a:ext cx="5274226" cy="32136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Terrain Map without Data Access</a:t>
            </a:r>
            <a:endParaRPr/>
          </a:p>
        </p:txBody>
      </p:sp>
      <p:pic>
        <p:nvPicPr>
          <p:cNvPr id="280" name="Shape 280"/>
          <p:cNvPicPr preferRelativeResize="0"/>
          <p:nvPr/>
        </p:nvPicPr>
        <p:blipFill rotWithShape="1">
          <a:blip r:embed="rId3">
            <a:alphaModFix/>
          </a:blip>
          <a:srcRect b="3868" l="19032" r="322" t="8010"/>
          <a:stretch/>
        </p:blipFill>
        <p:spPr>
          <a:xfrm>
            <a:off x="1902012" y="1567550"/>
            <a:ext cx="5339976" cy="3282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Terrain Map with Data Access</a:t>
            </a:r>
            <a:endParaRPr/>
          </a:p>
        </p:txBody>
      </p:sp>
      <p:pic>
        <p:nvPicPr>
          <p:cNvPr id="286" name="Shape 286"/>
          <p:cNvPicPr preferRelativeResize="0"/>
          <p:nvPr/>
        </p:nvPicPr>
        <p:blipFill rotWithShape="1">
          <a:blip r:embed="rId3">
            <a:alphaModFix/>
          </a:blip>
          <a:srcRect b="3722" l="18957" r="475" t="7656"/>
          <a:stretch/>
        </p:blipFill>
        <p:spPr>
          <a:xfrm>
            <a:off x="1894463" y="1567550"/>
            <a:ext cx="5355077" cy="3313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Waypoint Planning for Automation</a:t>
            </a:r>
            <a:endParaRPr/>
          </a:p>
        </p:txBody>
      </p:sp>
      <p:sp>
        <p:nvSpPr>
          <p:cNvPr id="292" name="Shape 292"/>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93" name="Shape 293"/>
          <p:cNvPicPr preferRelativeResize="0"/>
          <p:nvPr/>
        </p:nvPicPr>
        <p:blipFill rotWithShape="1">
          <a:blip r:embed="rId3">
            <a:alphaModFix/>
          </a:blip>
          <a:srcRect b="7186" l="0" r="0" t="2068"/>
          <a:stretch/>
        </p:blipFill>
        <p:spPr>
          <a:xfrm>
            <a:off x="851225" y="1307850"/>
            <a:ext cx="7441550" cy="37984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Waypoint Planning for Automation</a:t>
            </a:r>
            <a:endParaRPr/>
          </a:p>
        </p:txBody>
      </p:sp>
      <p:sp>
        <p:nvSpPr>
          <p:cNvPr id="299" name="Shape 29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00" name="Shape 300"/>
          <p:cNvPicPr preferRelativeResize="0"/>
          <p:nvPr/>
        </p:nvPicPr>
        <p:blipFill rotWithShape="1">
          <a:blip r:embed="rId3">
            <a:alphaModFix/>
          </a:blip>
          <a:srcRect b="25281" l="0" r="0" t="2070"/>
          <a:stretch/>
        </p:blipFill>
        <p:spPr>
          <a:xfrm>
            <a:off x="0" y="1406650"/>
            <a:ext cx="9144000" cy="3736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Thank You</a:t>
            </a:r>
            <a:endParaRPr/>
          </a:p>
        </p:txBody>
      </p:sp>
      <p:sp>
        <p:nvSpPr>
          <p:cNvPr id="306" name="Shape 306" title="FINALVID.MOV">
            <a:hlinkClick r:id="rId3"/>
          </p:cNvPr>
          <p:cNvSpPr/>
          <p:nvPr/>
        </p:nvSpPr>
        <p:spPr>
          <a:xfrm>
            <a:off x="679288" y="973775"/>
            <a:ext cx="7785425" cy="4116750"/>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Goals </a:t>
            </a:r>
            <a:endParaRPr/>
          </a:p>
        </p:txBody>
      </p:sp>
      <p:pic>
        <p:nvPicPr>
          <p:cNvPr id="146" name="Shape 146"/>
          <p:cNvPicPr preferRelativeResize="0"/>
          <p:nvPr/>
        </p:nvPicPr>
        <p:blipFill rotWithShape="1">
          <a:blip r:embed="rId3">
            <a:alphaModFix/>
          </a:blip>
          <a:srcRect b="7768" l="0" r="0" t="8247"/>
          <a:stretch/>
        </p:blipFill>
        <p:spPr>
          <a:xfrm>
            <a:off x="1436550" y="1257125"/>
            <a:ext cx="6270878" cy="3510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Systems for the Drone</a:t>
            </a:r>
            <a:endParaRPr/>
          </a:p>
        </p:txBody>
      </p:sp>
      <p:pic>
        <p:nvPicPr>
          <p:cNvPr id="152" name="Shape 152"/>
          <p:cNvPicPr preferRelativeResize="0"/>
          <p:nvPr/>
        </p:nvPicPr>
        <p:blipFill>
          <a:blip r:embed="rId3">
            <a:alphaModFix/>
          </a:blip>
          <a:stretch>
            <a:fillRect/>
          </a:stretch>
        </p:blipFill>
        <p:spPr>
          <a:xfrm>
            <a:off x="2007013" y="1307850"/>
            <a:ext cx="5129984" cy="291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Design Process</a:t>
            </a:r>
            <a:endParaRPr/>
          </a:p>
        </p:txBody>
      </p:sp>
      <p:pic>
        <p:nvPicPr>
          <p:cNvPr id="158" name="Shape 158"/>
          <p:cNvPicPr preferRelativeResize="0"/>
          <p:nvPr/>
        </p:nvPicPr>
        <p:blipFill>
          <a:blip r:embed="rId3">
            <a:alphaModFix/>
          </a:blip>
          <a:stretch>
            <a:fillRect/>
          </a:stretch>
        </p:blipFill>
        <p:spPr>
          <a:xfrm>
            <a:off x="4805550" y="1257725"/>
            <a:ext cx="3530850" cy="3530850"/>
          </a:xfrm>
          <a:prstGeom prst="rect">
            <a:avLst/>
          </a:prstGeom>
          <a:noFill/>
          <a:ln>
            <a:noFill/>
          </a:ln>
        </p:spPr>
      </p:pic>
      <p:pic>
        <p:nvPicPr>
          <p:cNvPr id="159" name="Shape 159"/>
          <p:cNvPicPr preferRelativeResize="0"/>
          <p:nvPr/>
        </p:nvPicPr>
        <p:blipFill>
          <a:blip r:embed="rId4">
            <a:alphaModFix/>
          </a:blip>
          <a:stretch>
            <a:fillRect/>
          </a:stretch>
        </p:blipFill>
        <p:spPr>
          <a:xfrm>
            <a:off x="892975" y="1257725"/>
            <a:ext cx="3530850" cy="3530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1297500" y="343625"/>
            <a:ext cx="7038900" cy="914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Motors</a:t>
            </a:r>
            <a:endParaRPr/>
          </a:p>
        </p:txBody>
      </p:sp>
      <p:pic>
        <p:nvPicPr>
          <p:cNvPr id="165" name="Shape 165"/>
          <p:cNvPicPr preferRelativeResize="0"/>
          <p:nvPr/>
        </p:nvPicPr>
        <p:blipFill>
          <a:blip r:embed="rId3">
            <a:alphaModFix/>
          </a:blip>
          <a:stretch>
            <a:fillRect/>
          </a:stretch>
        </p:blipFill>
        <p:spPr>
          <a:xfrm>
            <a:off x="1886263" y="1257725"/>
            <a:ext cx="5371463" cy="358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1297500" y="29230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Assembly</a:t>
            </a:r>
            <a:endParaRPr/>
          </a:p>
        </p:txBody>
      </p:sp>
      <p:pic>
        <p:nvPicPr>
          <p:cNvPr id="171" name="Shape 171"/>
          <p:cNvPicPr preferRelativeResize="0"/>
          <p:nvPr/>
        </p:nvPicPr>
        <p:blipFill>
          <a:blip r:embed="rId3">
            <a:alphaModFix/>
          </a:blip>
          <a:stretch>
            <a:fillRect/>
          </a:stretch>
        </p:blipFill>
        <p:spPr>
          <a:xfrm>
            <a:off x="5426100" y="517800"/>
            <a:ext cx="3136250" cy="4158627"/>
          </a:xfrm>
          <a:prstGeom prst="rect">
            <a:avLst/>
          </a:prstGeom>
          <a:noFill/>
          <a:ln>
            <a:noFill/>
          </a:ln>
        </p:spPr>
      </p:pic>
      <p:pic>
        <p:nvPicPr>
          <p:cNvPr id="172" name="Shape 172"/>
          <p:cNvPicPr preferRelativeResize="0"/>
          <p:nvPr/>
        </p:nvPicPr>
        <p:blipFill>
          <a:blip r:embed="rId4">
            <a:alphaModFix/>
          </a:blip>
          <a:stretch>
            <a:fillRect/>
          </a:stretch>
        </p:blipFill>
        <p:spPr>
          <a:xfrm>
            <a:off x="558200" y="1307850"/>
            <a:ext cx="4491459" cy="3368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0" y="0"/>
            <a:ext cx="4433024" cy="3324776"/>
          </a:xfrm>
          <a:prstGeom prst="rect">
            <a:avLst/>
          </a:prstGeom>
          <a:noFill/>
          <a:ln>
            <a:noFill/>
          </a:ln>
        </p:spPr>
      </p:pic>
      <p:pic>
        <p:nvPicPr>
          <p:cNvPr id="178" name="Shape 178"/>
          <p:cNvPicPr preferRelativeResize="0"/>
          <p:nvPr/>
        </p:nvPicPr>
        <p:blipFill>
          <a:blip r:embed="rId4">
            <a:alphaModFix/>
          </a:blip>
          <a:stretch>
            <a:fillRect/>
          </a:stretch>
        </p:blipFill>
        <p:spPr>
          <a:xfrm>
            <a:off x="4433025" y="1610262"/>
            <a:ext cx="4710973" cy="35332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Troubleshooting </a:t>
            </a:r>
            <a:endParaRPr/>
          </a:p>
        </p:txBody>
      </p:sp>
      <p:pic>
        <p:nvPicPr>
          <p:cNvPr id="184" name="Shape 184"/>
          <p:cNvPicPr preferRelativeResize="0"/>
          <p:nvPr/>
        </p:nvPicPr>
        <p:blipFill>
          <a:blip r:embed="rId3">
            <a:alphaModFix/>
          </a:blip>
          <a:stretch>
            <a:fillRect/>
          </a:stretch>
        </p:blipFill>
        <p:spPr>
          <a:xfrm>
            <a:off x="4803550" y="1253700"/>
            <a:ext cx="4025999" cy="3019500"/>
          </a:xfrm>
          <a:prstGeom prst="rect">
            <a:avLst/>
          </a:prstGeom>
          <a:noFill/>
          <a:ln>
            <a:noFill/>
          </a:ln>
        </p:spPr>
      </p:pic>
      <p:pic>
        <p:nvPicPr>
          <p:cNvPr id="185" name="Shape 185"/>
          <p:cNvPicPr preferRelativeResize="0"/>
          <p:nvPr/>
        </p:nvPicPr>
        <p:blipFill>
          <a:blip r:embed="rId4">
            <a:alphaModFix/>
          </a:blip>
          <a:stretch>
            <a:fillRect/>
          </a:stretch>
        </p:blipFill>
        <p:spPr>
          <a:xfrm>
            <a:off x="436500" y="1253700"/>
            <a:ext cx="4025999" cy="3019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